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7" r:id="rId2"/>
    <p:sldId id="281" r:id="rId3"/>
    <p:sldId id="282" r:id="rId4"/>
    <p:sldId id="267" r:id="rId5"/>
    <p:sldId id="283" r:id="rId6"/>
    <p:sldId id="269" r:id="rId7"/>
    <p:sldId id="284" r:id="rId8"/>
    <p:sldId id="271" r:id="rId9"/>
    <p:sldId id="278" r:id="rId10"/>
    <p:sldId id="273" r:id="rId11"/>
    <p:sldId id="288" r:id="rId12"/>
    <p:sldId id="285" r:id="rId13"/>
    <p:sldId id="286" r:id="rId14"/>
    <p:sldId id="275" r:id="rId15"/>
    <p:sldId id="287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CD00519D-CAD0-4F31-B1F7-96AD7B335EBB}">
  <a:tblStyle styleId="{CD00519D-CAD0-4F31-B1F7-96AD7B335EB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9" name="Google Shape;24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4"/>
          <p:cNvSpPr txBox="1"/>
          <p:nvPr/>
        </p:nvSpPr>
        <p:spPr>
          <a:xfrm>
            <a:off x="803275" y="1351757"/>
            <a:ext cx="7277100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algn="ctr">
              <a:lnSpc>
                <a:spcPct val="150000"/>
              </a:lnSpc>
              <a:buClr>
                <a:schemeClr val="dk1"/>
              </a:buClr>
              <a:buSzPts val="3600"/>
            </a:pPr>
            <a:r>
              <a:rPr lang="en-US" sz="36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 </a:t>
            </a:r>
            <a:endParaRPr lang="ru-RU" sz="32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indent="-457200" algn="ctr">
              <a:lnSpc>
                <a:spcPct val="150000"/>
              </a:lnSpc>
              <a:buClr>
                <a:schemeClr val="dk1"/>
              </a:buClr>
              <a:buSzPts val="3600"/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«Эффективные приёмы формирования читательской грамотности на 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уроках русского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языка и литературы»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4000" dirty="0"/>
          </a:p>
        </p:txBody>
      </p:sp>
      <p:sp>
        <p:nvSpPr>
          <p:cNvPr id="92" name="Google Shape;92;p14"/>
          <p:cNvSpPr txBox="1"/>
          <p:nvPr/>
        </p:nvSpPr>
        <p:spPr>
          <a:xfrm>
            <a:off x="803275" y="0"/>
            <a:ext cx="8340725" cy="110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Неграмотным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человеком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завтрашнего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дня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будет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тот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умеет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читать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b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тот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научился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этом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учиться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”.</a:t>
            </a:r>
            <a:br>
              <a:rPr lang="en-US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 i="1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Э.Тоффлер</a:t>
            </a:r>
            <a:endParaRPr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0"/>
          <p:cNvSpPr txBox="1"/>
          <p:nvPr/>
        </p:nvSpPr>
        <p:spPr>
          <a:xfrm>
            <a:off x="163512" y="287337"/>
            <a:ext cx="8639175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30"/>
          <p:cNvSpPr txBox="1">
            <a:spLocks noGrp="1"/>
          </p:cNvSpPr>
          <p:nvPr>
            <p:ph type="body" idx="1"/>
          </p:nvPr>
        </p:nvSpPr>
        <p:spPr>
          <a:xfrm>
            <a:off x="163511" y="168812"/>
            <a:ext cx="8639175" cy="6353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Приемы:</a:t>
            </a:r>
            <a:endParaRPr lang="ru-RU" sz="18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«Дырявое письмо»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(Этот прием подойдет в качестве проверки усвоенных знаний и для работы с параграфом при изучении нового материала, т.е. может использоваться и на 2 этапе. Например, при изучении темы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Повторение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(класс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нужно заполнить пропуски в </a:t>
            </a:r>
            <a:r>
              <a:rPr lang="ru-RU" sz="1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карточке.</a:t>
            </a:r>
            <a:r>
              <a:rPr lang="ru-RU" sz="18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rgbClr val="333333"/>
              </a:solidFill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sun9-46.userapi.com/impg/1RfC6BVo34KGRgS2T5sqLo_JYMXxD4cM3GxHsA/BmNYFV4C55s.jpg?size=813x1080&amp;quality=95&amp;rotate=270&amp;sign=821257f42743623c01d0f6e036014812&amp;type=album"/>
          <p:cNvPicPr/>
          <p:nvPr/>
        </p:nvPicPr>
        <p:blipFill>
          <a:blip r:embed="rId4"/>
          <a:srcRect l="5612" t="3623"/>
          <a:stretch>
            <a:fillRect/>
          </a:stretch>
        </p:blipFill>
        <p:spPr bwMode="auto">
          <a:xfrm>
            <a:off x="1036684" y="2180194"/>
            <a:ext cx="2279393" cy="335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un9-80.userapi.com/impg/9D1XpAr_gOxbzI9-mJJGGHXL6tcrQJfnRMeMdw/glXsKXt9mhY.jpg?size=813x1080&amp;quality=95&amp;sign=5b69e3f488f2de4710b9e9fefccc6167&amp;type=album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8948" y="2138289"/>
            <a:ext cx="2645403" cy="317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27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0"/>
            <a:ext cx="9409698" cy="70408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1015" y="323557"/>
            <a:ext cx="8581293" cy="1757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«Кубик </a:t>
            </a:r>
            <a:r>
              <a:rPr lang="ru-RU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Блума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кубике мы видим вопросы: «Почему?», «Предложи», «Назови», «Объясни», «Придумай», «Поделись». Какая грань выпадет, такой вопрос нужно придумать по данному тексту. </a:t>
            </a:r>
            <a:endParaRPr lang="ru-RU" sz="1600" dirty="0" smtClean="0"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200977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«Конкурс шпаргалок»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(Предлагаем учащимся конкурс на лучшую шпаргалку по изучаемой теме, с помощью которой можно ответить учебный материал. Но есть ряд условий: творческое оформление, </a:t>
            </a:r>
            <a:endParaRPr lang="ru-RU" sz="1600" dirty="0"/>
          </a:p>
        </p:txBody>
      </p:sp>
      <p:pic>
        <p:nvPicPr>
          <p:cNvPr id="4" name="Рисунок 3" descr="https://sun9-63.userapi.com/impg/90MB2JMEBuL_3zsPUe5GhuiE-eBpi7zAGpnvYQ/ssl9zqMbo_o.jpg?size=813x1080&amp;quality=95&amp;sign=a7def30469b6af1c92cb59c5243f072a&amp;type=albu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" y="2391800"/>
            <a:ext cx="3840480" cy="399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un9-30.userapi.com/impg/2ZAj1qtBryTMuYnBa1VvgQVdnjU5NL_3iDeAVg/Qyh1vj-M5Tc.jpg?size=813x1080&amp;quality=95&amp;sign=0e51a2c2e9582af1c5fe7d224b7e7dbe&amp;type=album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2338" y="2391508"/>
            <a:ext cx="3868616" cy="398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0"/>
          <p:cNvSpPr txBox="1"/>
          <p:nvPr/>
        </p:nvSpPr>
        <p:spPr>
          <a:xfrm>
            <a:off x="163512" y="287337"/>
            <a:ext cx="8639175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30"/>
          <p:cNvSpPr txBox="1">
            <a:spLocks noGrp="1"/>
          </p:cNvSpPr>
          <p:nvPr>
            <p:ph type="body" idx="1"/>
          </p:nvPr>
        </p:nvSpPr>
        <p:spPr>
          <a:xfrm>
            <a:off x="163511" y="168812"/>
            <a:ext cx="8639175" cy="6353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 smtClean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rgbClr val="333333"/>
              </a:solidFill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18641" y="244528"/>
            <a:ext cx="7998246" cy="57554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ПОПС-формула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прием помогает прояснить обучающимся свои мысли, а также сформулировать и предоставить свое мнение в четкой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сжатой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Предлагается написать четыре предложения, отражающие следующие четыре момента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ПОПС – формулы: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 – позиция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– объяснение (или обоснование)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 – пример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– следствие (или суждение)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считаю, что…/ Мне кажется, что…/ Я согласен с …/ На мой взгляд… — эти формулировки помогают высказать собственное мнение по заданной проблеме.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что…/ Так как… — на этом уровне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ПОПС-структуры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приводят всевозможные аргументы, подтверждающие предыдущее суждение. Основной вопрос, на который учащиеся отвечают в данном блоке: почему ты так считаешь?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Например…/ Я могу доказать это на примере… — чтобы подтвердить уверенность в своих словах, школьникам следует привести не менее трёх примеров, основываясь на теоретических знаниях или на собственном опыте. Важно быть убедительным на этой стадии ответа.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образом…/ Поэтому…/ Исходя из вышесказанного… Исходя из этого, я делаю вывод о том, что…— эти выражения помогают организовать мысли для подведения итога, окончательных выводов.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2"/>
          <p:cNvSpPr txBox="1"/>
          <p:nvPr/>
        </p:nvSpPr>
        <p:spPr>
          <a:xfrm>
            <a:off x="163512" y="287337"/>
            <a:ext cx="8639175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32"/>
          <p:cNvSpPr txBox="1">
            <a:spLocks noGrp="1"/>
          </p:cNvSpPr>
          <p:nvPr>
            <p:ph type="body" idx="1"/>
          </p:nvPr>
        </p:nvSpPr>
        <p:spPr>
          <a:xfrm>
            <a:off x="628650" y="287337"/>
            <a:ext cx="7886700" cy="588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18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94911" y="502669"/>
            <a:ext cx="7987230" cy="44012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Пирамидальное письмо.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1.О чём этот рассказ? (1 слово).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2.Характер рассказа. (2 прилагательных).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3.Место и время действия (3-4 слова).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Главные события в рассказе (5-6слов).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Главные герои, какие они? (7-8 слов).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6.Что вы чувствовали, когда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читали рассказ?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(8-9 слов).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7.О чём этот рассказ? (1 предложение).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Ваше мнение (10-12слов).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2"/>
          <p:cNvSpPr txBox="1"/>
          <p:nvPr/>
        </p:nvSpPr>
        <p:spPr>
          <a:xfrm>
            <a:off x="163512" y="287337"/>
            <a:ext cx="8639175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32"/>
          <p:cNvSpPr txBox="1">
            <a:spLocks noGrp="1"/>
          </p:cNvSpPr>
          <p:nvPr>
            <p:ph type="body" idx="1"/>
          </p:nvPr>
        </p:nvSpPr>
        <p:spPr>
          <a:xfrm>
            <a:off x="628650" y="287337"/>
            <a:ext cx="7886700" cy="588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Представленные приемы работы с текстом позволяют решать такие речевые задачи:</a:t>
            </a:r>
            <a:endParaRPr lang="ru-RU" sz="2400" b="1" i="1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учить видеть, слышать и чувствовать текст;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речевую память учащегося;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обогащать словарный запас;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продуктивно усваивать учебный материал;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собственное мнение, высказывать и аргументировать его.</a:t>
            </a:r>
            <a:endParaRPr lang="ru-RU" sz="20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1910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4"/>
          <p:cNvSpPr txBox="1"/>
          <p:nvPr/>
        </p:nvSpPr>
        <p:spPr>
          <a:xfrm>
            <a:off x="163512" y="287337"/>
            <a:ext cx="8639175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34"/>
          <p:cNvSpPr txBox="1">
            <a:spLocks noGrp="1"/>
          </p:cNvSpPr>
          <p:nvPr>
            <p:ph type="body" idx="1"/>
          </p:nvPr>
        </p:nvSpPr>
        <p:spPr>
          <a:xfrm>
            <a:off x="382587" y="819150"/>
            <a:ext cx="8297862" cy="535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50800">
              <a:buSzPts val="2800"/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«Чтение, - говорил выдающийся педагог В. А. Сухомлинский, - это окошко, через которое дети видят и познают мир и самих себя».</a:t>
            </a:r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395287" y="327025"/>
            <a:ext cx="7888287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endParaRPr dirty="0"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628649" y="576775"/>
            <a:ext cx="7769763" cy="5106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50800">
              <a:buSzPts val="2800"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представление системы работы по формированию читательской грамотности на уроках русского языка и литературы посредством определенных методических приёмов.</a:t>
            </a:r>
            <a:endParaRPr sz="4000" b="0" i="0" u="none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395287" y="327025"/>
            <a:ext cx="7888287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endParaRPr dirty="0"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628649" y="576775"/>
            <a:ext cx="7769763" cy="5106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Читательская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не синоним начитанности или хорошей техники чтения, а способность 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понимать, использовать и анализировать прочитанное.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Чтение – это процесс восприятия и смысловой переработки (понимания) письменной речи. Чтение – это и процесс коммуникации с помощью речи. Цель читателя– преобразование содержания прочитанного в смысл «для себя», то есть понимание.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42204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30506" y="955553"/>
            <a:ext cx="862158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читать в широком смысле этого слова – значит «… извлечь из мертвой буквы живой смысл, – говорил великий педагог К. Д. Ушинский. – Читать – это еще ничего не значит,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читать и как понимать прочитанное – вот в чем главное».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395287" y="327025"/>
            <a:ext cx="7888287" cy="92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endParaRPr dirty="0"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628649" y="576775"/>
            <a:ext cx="7769763" cy="5106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с текстом предполагает развитие определенных читательских умений: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выделять главную мысль всего текста или его частей;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понимать информацию, содержащуюся в тексте;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преобразовывать текстовую информацию с учетом цели дальнейшего использования;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применять информацию из текста в изменённой ситуации;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критически оценивать степень достоверности, содержащейся в тексте информации</a:t>
            </a:r>
          </a:p>
          <a:p>
            <a:pPr marL="228600" lvl="0" indent="-50800">
              <a:buSzPts val="2800"/>
              <a:buNone/>
            </a:pPr>
            <a:endParaRPr sz="24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6"/>
          <p:cNvSpPr txBox="1"/>
          <p:nvPr/>
        </p:nvSpPr>
        <p:spPr>
          <a:xfrm>
            <a:off x="231775" y="287337"/>
            <a:ext cx="8570912" cy="6462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Приемы</a:t>
            </a:r>
            <a:r>
              <a:rPr lang="ru-RU" sz="28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«Говорящий заголовок»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(О чем рассказывает название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произведения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?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«Ассоциативный куст»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(При обсуждении темы «Доброта»: какие ассоциации вызывает у вас это слово?)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«Образ текста»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(Из текста, с которым планируется работать, взяты слова. Нужно придумать свой рассказ по этим словам. В дальнейшем можно сопоставить рассказы.)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«Смотр вопросов»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(Придумайте вопросы к тексту, прочитав только заголовок.)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6"/>
          <p:cNvSpPr txBox="1"/>
          <p:nvPr/>
        </p:nvSpPr>
        <p:spPr>
          <a:xfrm>
            <a:off x="231775" y="287337"/>
            <a:ext cx="8570912" cy="6462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07624" y="333631"/>
            <a:ext cx="829610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«Составление кластера».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центре записывается ключевое слово и от него расходятся стрелки-лучи, показывая с</a:t>
            </a:r>
            <a:r>
              <a:rPr lang="ru-RU" sz="1600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мысловые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поля того или иного понятия. Прием позволяет визуализировать ключевые понятия текста.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495759" y="1731222"/>
            <a:ext cx="8097398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Приём «Тонкий и Толстый вопрос».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приём из технологии развития критического мышления используется для организации </a:t>
            </a:r>
            <a:r>
              <a:rPr kumimoji="0" lang="ru-RU" sz="1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взаимоопроса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Стратегия позволяет формировать: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формулировать вопросы;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соотносить понятия.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Тонкий вопрос предполагает однозначный краткий ответ.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Толстый вопрос предполагает ответ развёрнутый.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63556" y="4239695"/>
            <a:ext cx="8317735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 «Мозаика».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«Реставрация текста»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Сложение целого текста из частей. Эффективен при изучении, например, в 5, 6,7  классе тем: “Текст”, “ Тема текста”.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 разделяется на части (предложения, абзацы).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Ученикам предлагается собрать текст из разрозненных частей, разложив их в правильной последовательности. В качестве варианта выполнения задания ученики могут предложить несколько различных путей последовательного соединения.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7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8"/>
          <p:cNvSpPr txBox="1"/>
          <p:nvPr/>
        </p:nvSpPr>
        <p:spPr>
          <a:xfrm>
            <a:off x="0" y="287337"/>
            <a:ext cx="8802687" cy="1014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28"/>
          <p:cNvSpPr txBox="1">
            <a:spLocks noGrp="1"/>
          </p:cNvSpPr>
          <p:nvPr>
            <p:ph type="ctrTitle"/>
          </p:nvPr>
        </p:nvSpPr>
        <p:spPr>
          <a:xfrm>
            <a:off x="617537" y="368300"/>
            <a:ext cx="7772400" cy="16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 </a:t>
            </a:r>
            <a:b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5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5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207" name="Google Shape;207;p28"/>
          <p:cNvSpPr txBox="1">
            <a:spLocks noGrp="1"/>
          </p:cNvSpPr>
          <p:nvPr>
            <p:ph type="subTitle" idx="1"/>
          </p:nvPr>
        </p:nvSpPr>
        <p:spPr>
          <a:xfrm>
            <a:off x="204787" y="287337"/>
            <a:ext cx="8597899" cy="314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Приемы: </a:t>
            </a:r>
            <a:endParaRPr lang="ru-RU" sz="18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«Чтение по кругу»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(Текст читается по абзацам. После каждого абзаца читающему перекрестно задают вопросы по содержанию прочитанного.)</a:t>
            </a:r>
            <a:endParaRPr lang="ru-RU" sz="18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2009775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«Читаем парой»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(Текст предлагается прочитать самостоятельно, а затем обсудить в парах: один ученик в виде ключевой фразы передает содержание текста, другой ученик задает вопросы. Потом они меняются ролями.)  </a:t>
            </a:r>
            <a:endParaRPr lang="ru-RU" sz="1800" dirty="0">
              <a:effectLst/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/>
          </a:p>
        </p:txBody>
      </p:sp>
      <p:pic>
        <p:nvPicPr>
          <p:cNvPr id="6" name="Рисунок 5" descr="https://sun9-14.userapi.com/impg/hDVvNHgaenTYQKJiwWc8BaYSbtrZDSHHeObXiw/f29UETSztDQ.jpg?size=813x1080&amp;quality=95&amp;sign=40a954bca07b9293228397dbd461f5c6&amp;type=album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705" y="2896699"/>
            <a:ext cx="3286926" cy="323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un9-35.userapi.com/impg/v1X4WUVlhddMVXFRN7DRD4rjvnXWoVjq8yscqQ/TfdIKFrC84k.jpg?size=813x1080&amp;quality=95&amp;sign=f1a98ab4afe41a6442687e200dd67f0e&amp;type=album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29796" y="2868856"/>
            <a:ext cx="3151162" cy="323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96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23557" y="267286"/>
            <a:ext cx="8314006" cy="2351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2009775" algn="l"/>
              </a:tabLs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с пометами»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(Ученики читают текст и делают пометы на полях: «+» - это я знаю, «-» - это новая для меня информация, «?» - непонятно, надо спросить.)</a:t>
            </a:r>
            <a:endParaRPr lang="ru-RU" sz="1800" dirty="0" smtClean="0"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2009775" algn="l"/>
              </a:tabLst>
            </a:pP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«Двойной дневник»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(Учащиеся делят тетрадь на две части. В процессе чтения должны в левой части записать фразы, эпизоды, которые чем-то запомнились; в правой – краткий комментарий: почему это запомнилось.)</a:t>
            </a:r>
            <a:endParaRPr lang="ru-RU" sz="1800" dirty="0" smtClean="0"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2009775" algn="l"/>
              </a:tabLst>
            </a:pP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«Вопросный план»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(Ученик делит текст на </a:t>
            </a:r>
            <a:r>
              <a:rPr lang="ru-RU" sz="1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абзацы-микротемы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озаглавливает их в виде вопроса.)</a:t>
            </a:r>
            <a:endParaRPr lang="ru-RU" sz="1800" dirty="0">
              <a:latin typeface="PT Astra Serif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sun9-34.userapi.com/impg/DM9ipNogroM2t8EL_gWkdhyLyKii7gNavhL3Qg/IZmyX-qbaEc.jpg?size=813x1080&amp;quality=95&amp;sign=9b03e6a602a251feb962c9b090efafcc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446" y="2689346"/>
            <a:ext cx="3210508" cy="3781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un9-55.userapi.com/impg/najtpEsN2GgAz4ZyM_NeVyKGr-KilVkOLTMpjg/mLN1PszsSRE.jpg?size=813x1080&amp;quality=95&amp;sign=4511d78c6acadd7e8d851d4a45a7fe33&amp;type=album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850783" y="2717115"/>
            <a:ext cx="3477289" cy="37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709</Words>
  <Application>Microsoft Office PowerPoint</Application>
  <PresentationFormat>Экран (4:3)</PresentationFormat>
  <Paragraphs>85</Paragraphs>
  <Slides>15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    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30</cp:revision>
  <dcterms:modified xsi:type="dcterms:W3CDTF">2024-11-12T17:52:38Z</dcterms:modified>
</cp:coreProperties>
</file>