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1" r:id="rId12"/>
    <p:sldId id="265" r:id="rId13"/>
    <p:sldId id="266" r:id="rId14"/>
    <p:sldId id="272" r:id="rId15"/>
    <p:sldId id="268" r:id="rId16"/>
    <p:sldId id="269" r:id="rId17"/>
    <p:sldId id="270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398DA6C-A14D-4E6C-B38C-58BC65009568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13.11.2024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526C18E-DC62-4960-AA74-0453B30F948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25F2F41-3239-4B8F-BE56-446BDC67E745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13.11.2024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E4FD16F-5F79-4A1E-911B-50AA8128E99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2093AC4-080E-4059-A50A-0531B30803C4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13.11.2024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1036E65-0117-4A43-B1A1-7468C0FFCC3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5800" y="2709000"/>
            <a:ext cx="7772040" cy="161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4F81BD"/>
                </a:solidFill>
                <a:latin typeface="Calibri"/>
              </a:rPr>
              <a:t>Организационно-управленческая модель сопровождения процесса </a:t>
            </a:r>
            <a:r>
              <a:rPr lang="ru-RU" sz="3200" b="1" strike="noStrike" spc="-335">
                <a:solidFill>
                  <a:srgbClr val="4F81BD"/>
                </a:solidFill>
                <a:latin typeface="Calibri"/>
              </a:rPr>
              <a:t> </a:t>
            </a:r>
            <a:r>
              <a:rPr lang="ru-RU" sz="3200" b="1" strike="noStrike" spc="-1">
                <a:solidFill>
                  <a:srgbClr val="4F81BD"/>
                </a:solidFill>
                <a:latin typeface="Calibri"/>
              </a:rPr>
              <a:t>формирования</a:t>
            </a:r>
            <a:r>
              <a:rPr lang="ru-RU" sz="3200" b="1" strike="noStrike" spc="-26">
                <a:solidFill>
                  <a:srgbClr val="4F81BD"/>
                </a:solidFill>
                <a:latin typeface="Calibri"/>
              </a:rPr>
              <a:t> </a:t>
            </a:r>
            <a:r>
              <a:rPr lang="ru-RU" sz="3200" b="1" strike="noStrike" spc="-1">
                <a:solidFill>
                  <a:srgbClr val="4F81BD"/>
                </a:solidFill>
                <a:latin typeface="Calibri"/>
              </a:rPr>
              <a:t>функциональной</a:t>
            </a:r>
            <a:r>
              <a:rPr lang="ru-RU" sz="3200" b="1" strike="noStrike" spc="-15">
                <a:solidFill>
                  <a:srgbClr val="4F81BD"/>
                </a:solidFill>
                <a:latin typeface="Calibri"/>
              </a:rPr>
              <a:t> </a:t>
            </a:r>
            <a:r>
              <a:rPr lang="ru-RU" sz="3200" b="1" strike="noStrike" spc="-1">
                <a:solidFill>
                  <a:srgbClr val="4F81BD"/>
                </a:solidFill>
                <a:latin typeface="Calibri"/>
              </a:rPr>
              <a:t>грамотности</a:t>
            </a:r>
            <a:r>
              <a:rPr lang="ru-RU" sz="3200" b="1" strike="noStrike" spc="-15">
                <a:solidFill>
                  <a:srgbClr val="4F81BD"/>
                </a:solidFill>
                <a:latin typeface="Calibri"/>
              </a:rPr>
              <a:t> </a:t>
            </a:r>
            <a:r>
              <a:rPr lang="ru-RU" sz="3200" b="1" strike="noStrike" spc="-1">
                <a:solidFill>
                  <a:srgbClr val="4F81BD"/>
                </a:solidFill>
                <a:latin typeface="Calibri"/>
              </a:rPr>
              <a:t>обучающихся </a:t>
            </a:r>
            <a:r>
              <a:t/>
            </a:r>
            <a:br/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5004000" y="4412880"/>
            <a:ext cx="3744000" cy="1752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>
                <a:solidFill>
                  <a:srgbClr val="8B8B8B"/>
                </a:solidFill>
                <a:latin typeface="Calibri"/>
              </a:rPr>
              <a:t>Директор МБОУ «СОШ №1 с углублённым изучением отдельных предметов»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>
                <a:solidFill>
                  <a:srgbClr val="8B8B8B"/>
                </a:solidFill>
                <a:latin typeface="Calibri"/>
              </a:rPr>
              <a:t>Артамонова Ольга Николаевна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5" name="Рисунок 3"/>
          <p:cNvPicPr/>
          <p:nvPr/>
        </p:nvPicPr>
        <p:blipFill>
          <a:blip r:embed="rId2" cstate="print"/>
          <a:stretch/>
        </p:blipFill>
        <p:spPr>
          <a:xfrm>
            <a:off x="251640" y="188640"/>
            <a:ext cx="2143080" cy="214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   «Цели должны быть ясными, простыми и записанными на бумаге. Если они не записаны на бумаге –это не цели, это </a:t>
            </a:r>
            <a:r>
              <a:rPr lang="ru-RU" sz="3200" b="0" strike="noStrike" spc="-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пожелания»</a:t>
            </a:r>
            <a:endParaRPr lang="ru-RU" sz="32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                                                  Роберт </a:t>
            </a:r>
            <a:r>
              <a:rPr lang="ru-RU" sz="3200" b="0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Кийосаки</a:t>
            </a:r>
            <a:endParaRPr lang="ru-RU" sz="32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2051640" y="274680"/>
            <a:ext cx="678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0C0"/>
                </a:solidFill>
                <a:latin typeface="Calibri"/>
              </a:rPr>
              <a:t>Система формирования и развития ФГ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63" name="Table 2"/>
          <p:cNvGraphicFramePr/>
          <p:nvPr/>
        </p:nvGraphicFramePr>
        <p:xfrm>
          <a:off x="457200" y="1600200"/>
          <a:ext cx="8229600" cy="522108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399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41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Создание условий по формированию и развитию ФГ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-нормативно-правовые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-кадровые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-организационные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-содержательные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084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Изменение в содержании образования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-урочная деятельность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-внеурочная деятельность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-воспитательная работа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061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Изменения в технологиях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-технологическая карта урока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( ФГ в целеполагании)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-современные педагогические технологии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-метапредметные конкурсы и олимпиады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F81BD"/>
                          </a:solidFill>
                          <a:latin typeface="Calibri"/>
                        </a:rPr>
                        <a:t>-инструментарий для оценки сформированности ФГ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pic>
        <p:nvPicPr>
          <p:cNvPr id="164" name="Рисунок 4"/>
          <p:cNvPicPr/>
          <p:nvPr/>
        </p:nvPicPr>
        <p:blipFill>
          <a:blip r:embed="rId2" cstate="print"/>
          <a:stretch/>
        </p:blipFill>
        <p:spPr>
          <a:xfrm>
            <a:off x="467640" y="260640"/>
            <a:ext cx="1223640" cy="122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051640" y="404640"/>
            <a:ext cx="6645240" cy="1070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Чему учить?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6" name="Рисунок 3"/>
          <p:cNvPicPr/>
          <p:nvPr/>
        </p:nvPicPr>
        <p:blipFill>
          <a:blip r:embed="rId2" cstate="print"/>
          <a:stretch/>
        </p:blipFill>
        <p:spPr>
          <a:xfrm>
            <a:off x="467640" y="260640"/>
            <a:ext cx="1223640" cy="1222200"/>
          </a:xfrm>
          <a:prstGeom prst="rect">
            <a:avLst/>
          </a:prstGeom>
          <a:ln>
            <a:noFill/>
          </a:ln>
        </p:spPr>
      </p:pic>
      <p:pic>
        <p:nvPicPr>
          <p:cNvPr id="167" name="image24.jpeg"/>
          <p:cNvPicPr/>
          <p:nvPr/>
        </p:nvPicPr>
        <p:blipFill>
          <a:blip r:embed="rId3" cstate="print"/>
          <a:stretch/>
        </p:blipFill>
        <p:spPr>
          <a:xfrm>
            <a:off x="611640" y="1989000"/>
            <a:ext cx="8280720" cy="274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2051640" y="404640"/>
            <a:ext cx="6645240" cy="1070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1321"/>
              </a:spcBef>
            </a:pPr>
            <a:r>
              <a:rPr lang="ru-RU" sz="6600" b="0" strike="noStrike" spc="-1">
                <a:solidFill>
                  <a:srgbClr val="4F81BD"/>
                </a:solidFill>
                <a:latin typeface="Times New Roman"/>
              </a:rPr>
              <a:t>Не для школы учимся- для жизни.</a:t>
            </a:r>
            <a:endParaRPr lang="ru-RU" sz="6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100000"/>
              </a:lnSpc>
              <a:spcBef>
                <a:spcPts val="799"/>
              </a:spcBef>
            </a:pPr>
            <a:r>
              <a:rPr lang="ru-RU" sz="4000" b="0" strike="noStrike" spc="-1">
                <a:solidFill>
                  <a:srgbClr val="4F81BD"/>
                </a:solidFill>
                <a:latin typeface="Times New Roman"/>
              </a:rPr>
              <a:t>Л.Сенека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" name="Рисунок 3"/>
          <p:cNvPicPr/>
          <p:nvPr/>
        </p:nvPicPr>
        <p:blipFill>
          <a:blip r:embed="rId2" cstate="print"/>
          <a:stretch/>
        </p:blipFill>
        <p:spPr>
          <a:xfrm>
            <a:off x="467640" y="260640"/>
            <a:ext cx="1223640" cy="122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685800" y="2709000"/>
            <a:ext cx="7772040" cy="161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4F81BD"/>
                </a:solidFill>
                <a:latin typeface="Calibri"/>
              </a:rPr>
              <a:t>Функциональная грамотность: проблемы и перспективы</a:t>
            </a:r>
            <a:r>
              <a:t/>
            </a:r>
            <a:br/>
            <a:r>
              <a:rPr lang="ru-RU" sz="4000" b="0" strike="noStrike" spc="-1">
                <a:solidFill>
                  <a:srgbClr val="4F81BD"/>
                </a:solidFill>
                <a:latin typeface="Calibri"/>
              </a:rPr>
              <a:t>развития в образовательном пространстве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5004000" y="4412880"/>
            <a:ext cx="3744000" cy="1752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173" name="Рисунок 3"/>
          <p:cNvPicPr/>
          <p:nvPr/>
        </p:nvPicPr>
        <p:blipFill>
          <a:blip r:embed="rId2" cstate="print"/>
          <a:stretch/>
        </p:blipFill>
        <p:spPr>
          <a:xfrm>
            <a:off x="467640" y="260640"/>
            <a:ext cx="2143080" cy="214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2051640" y="404640"/>
            <a:ext cx="6645240" cy="1070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000" lnSpcReduction="10000"/>
          </a:bodyPr>
          <a:lstStyle/>
          <a:p>
            <a:pPr marL="343080" indent="-342720" algn="ctr">
              <a:lnSpc>
                <a:spcPct val="100000"/>
              </a:lnSpc>
              <a:spcBef>
                <a:spcPts val="1321"/>
              </a:spcBef>
            </a:pPr>
            <a:r>
              <a:rPr lang="ru-RU" sz="66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6600" b="0" strike="noStrike" spc="-1">
                <a:solidFill>
                  <a:srgbClr val="4F81BD"/>
                </a:solidFill>
                <a:latin typeface="Times New Roman"/>
              </a:rPr>
              <a:t>«…образование есть то, что остается после того, когда забывается все, чему нас учили в школе…». </a:t>
            </a:r>
            <a:r>
              <a:t/>
            </a:r>
            <a:br/>
            <a:endParaRPr lang="ru-RU" sz="6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r">
              <a:lnSpc>
                <a:spcPct val="100000"/>
              </a:lnSpc>
              <a:spcBef>
                <a:spcPts val="799"/>
              </a:spcBef>
            </a:pPr>
            <a:r>
              <a:rPr lang="ru-RU" sz="4000" b="0" strike="noStrike" spc="-1">
                <a:solidFill>
                  <a:srgbClr val="4F81BD"/>
                </a:solidFill>
                <a:latin typeface="Times New Roman"/>
              </a:rPr>
              <a:t>Альберт Эйнштейн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Рисунок 3"/>
          <p:cNvPicPr/>
          <p:nvPr/>
        </p:nvPicPr>
        <p:blipFill>
          <a:blip r:embed="rId2" cstate="print"/>
          <a:stretch/>
        </p:blipFill>
        <p:spPr>
          <a:xfrm>
            <a:off x="467640" y="260640"/>
            <a:ext cx="1223640" cy="122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763640" y="274680"/>
            <a:ext cx="6922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4F81BD"/>
                </a:solidFill>
                <a:latin typeface="Calibri"/>
              </a:rPr>
              <a:t>Система навыков  XXI века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Рисунок 3"/>
          <p:cNvPicPr/>
          <p:nvPr/>
        </p:nvPicPr>
        <p:blipFill>
          <a:blip r:embed="rId2" cstate="print"/>
          <a:stretch/>
        </p:blipFill>
        <p:spPr>
          <a:xfrm>
            <a:off x="467640" y="260640"/>
            <a:ext cx="1223640" cy="1222200"/>
          </a:xfrm>
          <a:prstGeom prst="rect">
            <a:avLst/>
          </a:prstGeom>
          <a:ln>
            <a:noFill/>
          </a:ln>
        </p:spPr>
      </p:pic>
      <p:pic>
        <p:nvPicPr>
          <p:cNvPr id="128" name="Picture 3"/>
          <p:cNvPicPr/>
          <p:nvPr/>
        </p:nvPicPr>
        <p:blipFill>
          <a:blip r:embed="rId3" cstate="print"/>
          <a:stretch/>
        </p:blipFill>
        <p:spPr>
          <a:xfrm>
            <a:off x="459720" y="1772640"/>
            <a:ext cx="8333280" cy="468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547640" y="260640"/>
            <a:ext cx="7354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0" name="Рисунок 3"/>
          <p:cNvPicPr/>
          <p:nvPr/>
        </p:nvPicPr>
        <p:blipFill>
          <a:blip r:embed="rId2" cstate="print"/>
          <a:stretch/>
        </p:blipFill>
        <p:spPr>
          <a:xfrm>
            <a:off x="467640" y="260640"/>
            <a:ext cx="1223640" cy="1222200"/>
          </a:xfrm>
          <a:prstGeom prst="rect">
            <a:avLst/>
          </a:prstGeom>
          <a:ln>
            <a:noFill/>
          </a:ln>
        </p:spPr>
      </p:pic>
      <p:pic>
        <p:nvPicPr>
          <p:cNvPr id="131" name="Picture 2"/>
          <p:cNvPicPr/>
          <p:nvPr/>
        </p:nvPicPr>
        <p:blipFill>
          <a:blip r:embed="rId3" cstate="print"/>
          <a:stretch/>
        </p:blipFill>
        <p:spPr>
          <a:xfrm>
            <a:off x="251640" y="188640"/>
            <a:ext cx="8712720" cy="6408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357200" y="928800"/>
            <a:ext cx="6857280" cy="5928480"/>
          </a:xfrm>
          <a:prstGeom prst="flowChartConnector">
            <a:avLst/>
          </a:prstGeom>
          <a:gradFill rotWithShape="0">
            <a:gsLst>
              <a:gs pos="0">
                <a:srgbClr val="E3FBC2"/>
              </a:gs>
              <a:gs pos="100000">
                <a:srgbClr val="F4FFE6">
                  <a:alpha val="0"/>
                </a:srgbClr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0000"/>
                </a:solidFill>
                <a:latin typeface="Times New Roman"/>
              </a:rPr>
              <a:t>PISA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643200" y="1000080"/>
            <a:ext cx="2214000" cy="1285200"/>
          </a:xfrm>
          <a:prstGeom prst="flowChartConnector">
            <a:avLst/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Читательская грамотность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1714320" y="2071800"/>
            <a:ext cx="2285280" cy="1499400"/>
          </a:xfrm>
          <a:prstGeom prst="flowChartConnector">
            <a:avLst/>
          </a:prstGeom>
          <a:gradFill rotWithShape="0">
            <a:gsLst>
              <a:gs pos="0">
                <a:srgbClr val="779637"/>
              </a:gs>
              <a:gs pos="100000">
                <a:srgbClr val="9BC348">
                  <a:alpha val="0"/>
                </a:srgbClr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Математическая грамотность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5500800" y="2143080"/>
            <a:ext cx="2142360" cy="1428120"/>
          </a:xfrm>
          <a:prstGeom prst="flowChartConnector">
            <a:avLst/>
          </a:prstGeom>
          <a:gradFill rotWithShape="0">
            <a:gsLst>
              <a:gs pos="0">
                <a:srgbClr val="D9CAEE"/>
              </a:gs>
              <a:gs pos="100000">
                <a:srgbClr val="F1EAF8">
                  <a:alpha val="0"/>
                </a:srgbClr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Естественно-научная грамотность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1785960" y="4143240"/>
            <a:ext cx="2214000" cy="1356480"/>
          </a:xfrm>
          <a:prstGeom prst="flowChartConnector">
            <a:avLst/>
          </a:prstGeom>
          <a:gradFill rotWithShape="0">
            <a:gsLst>
              <a:gs pos="0">
                <a:srgbClr val="CC6D20"/>
              </a:gs>
              <a:gs pos="100000">
                <a:srgbClr val="FF9033">
                  <a:alpha val="0"/>
                </a:srgbClr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Финансовая грамотность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7" name="CustomShape 6"/>
          <p:cNvSpPr/>
          <p:nvPr/>
        </p:nvSpPr>
        <p:spPr>
          <a:xfrm>
            <a:off x="5786280" y="3643200"/>
            <a:ext cx="2214000" cy="1428120"/>
          </a:xfrm>
          <a:prstGeom prst="flowChartConnector">
            <a:avLst/>
          </a:prstGeom>
          <a:gradFill rotWithShape="0">
            <a:gsLst>
              <a:gs pos="0">
                <a:srgbClr val="BFECFF"/>
              </a:gs>
              <a:gs pos="100000">
                <a:srgbClr val="E6F7FF">
                  <a:alpha val="0"/>
                </a:srgbClr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Глобальные компетенции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8" name="CustomShape 7"/>
          <p:cNvSpPr/>
          <p:nvPr/>
        </p:nvSpPr>
        <p:spPr>
          <a:xfrm>
            <a:off x="3857760" y="5000760"/>
            <a:ext cx="2285280" cy="1571040"/>
          </a:xfrm>
          <a:prstGeom prst="flowChartConnector">
            <a:avLst/>
          </a:prstGeom>
          <a:gradFill rotWithShape="0">
            <a:gsLst>
              <a:gs pos="0">
                <a:srgbClr val="FFC1BE"/>
              </a:gs>
              <a:gs pos="100000">
                <a:srgbClr val="FFE5E5">
                  <a:alpha val="0"/>
                </a:srgbClr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Креативное мылениеш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9" name="CustomShape 8"/>
          <p:cNvSpPr/>
          <p:nvPr/>
        </p:nvSpPr>
        <p:spPr>
          <a:xfrm>
            <a:off x="142920" y="0"/>
            <a:ext cx="9000360" cy="78516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Функциональная грамотность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– способность </a:t>
            </a:r>
            <a:r>
              <a:rPr lang="ru-RU" sz="1800" b="1" strike="noStrike" spc="-1">
                <a:solidFill>
                  <a:srgbClr val="FF0000"/>
                </a:solidFill>
                <a:latin typeface="Calibri"/>
              </a:rPr>
              <a:t>применят</a:t>
            </a: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ь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приобретаемые в течение жизни </a:t>
            </a:r>
            <a:r>
              <a:rPr lang="ru-RU" sz="1800" b="1" strike="noStrike" spc="-1">
                <a:solidFill>
                  <a:srgbClr val="FF0000"/>
                </a:solidFill>
                <a:latin typeface="Calibri"/>
              </a:rPr>
              <a:t>знания, умения и на</a:t>
            </a: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выки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решения максимально широкого  диапазона  </a:t>
            </a:r>
            <a:r>
              <a:rPr lang="ru-RU" sz="1800" b="1" strike="noStrike" spc="-1">
                <a:solidFill>
                  <a:srgbClr val="FF0000"/>
                </a:solidFill>
                <a:latin typeface="Calibri"/>
              </a:rPr>
              <a:t>жизненных задач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 различных сферах человеческой деятельности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0" name="CustomShape 9"/>
          <p:cNvSpPr/>
          <p:nvPr/>
        </p:nvSpPr>
        <p:spPr>
          <a:xfrm>
            <a:off x="-214200" y="714240"/>
            <a:ext cx="2571120" cy="2071080"/>
          </a:xfrm>
          <a:prstGeom prst="irregularSeal2">
            <a:avLst/>
          </a:prstGeom>
          <a:gradFill rotWithShape="0">
            <a:gsLst>
              <a:gs pos="0">
                <a:srgbClr val="E3FBC2"/>
              </a:gs>
              <a:gs pos="100000">
                <a:srgbClr val="F4FFE6">
                  <a:alpha val="0"/>
                </a:srgbClr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Гражданская  грамотность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1" name="CustomShape 10"/>
          <p:cNvSpPr/>
          <p:nvPr/>
        </p:nvSpPr>
        <p:spPr>
          <a:xfrm>
            <a:off x="7572240" y="785880"/>
            <a:ext cx="1571040" cy="2071080"/>
          </a:xfrm>
          <a:prstGeom prst="star12">
            <a:avLst>
              <a:gd name="adj" fmla="val 37500"/>
            </a:avLst>
          </a:prstGeom>
          <a:gradFill rotWithShape="0">
            <a:gsLst>
              <a:gs pos="0">
                <a:srgbClr val="E3FBC2"/>
              </a:gs>
              <a:gs pos="100000">
                <a:srgbClr val="F4FFE6">
                  <a:alpha val="0"/>
                </a:srgbClr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Компьютерная грамотность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2" name="CustomShape 11"/>
          <p:cNvSpPr/>
          <p:nvPr/>
        </p:nvSpPr>
        <p:spPr>
          <a:xfrm>
            <a:off x="7943760" y="4214880"/>
            <a:ext cx="1485360" cy="2642400"/>
          </a:xfrm>
          <a:prstGeom prst="irregularSeal1">
            <a:avLst/>
          </a:prstGeom>
          <a:gradFill rotWithShape="0">
            <a:gsLst>
              <a:gs pos="0">
                <a:srgbClr val="E3FBC2"/>
              </a:gs>
              <a:gs pos="100000">
                <a:srgbClr val="F4FFE6">
                  <a:alpha val="0"/>
                </a:srgbClr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</a:rPr>
              <a:t>Информационная грамотность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43" name="CustomShape 12"/>
          <p:cNvSpPr/>
          <p:nvPr/>
        </p:nvSpPr>
        <p:spPr>
          <a:xfrm>
            <a:off x="-142920" y="3929040"/>
            <a:ext cx="1770840" cy="2642400"/>
          </a:xfrm>
          <a:prstGeom prst="irregularSeal2">
            <a:avLst/>
          </a:prstGeom>
          <a:gradFill rotWithShape="0">
            <a:gsLst>
              <a:gs pos="0">
                <a:srgbClr val="E3FBC2"/>
              </a:gs>
              <a:gs pos="100000">
                <a:srgbClr val="F4FFE6">
                  <a:alpha val="0"/>
                </a:srgbClr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Налоговая грамотност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4" name="CustomShape 13"/>
          <p:cNvSpPr/>
          <p:nvPr/>
        </p:nvSpPr>
        <p:spPr>
          <a:xfrm>
            <a:off x="214200" y="3000240"/>
            <a:ext cx="913680" cy="913680"/>
          </a:xfrm>
          <a:prstGeom prst="irregularSeal1">
            <a:avLst/>
          </a:prstGeom>
          <a:gradFill rotWithShape="0">
            <a:gsLst>
              <a:gs pos="0">
                <a:srgbClr val="E3FBC2"/>
              </a:gs>
              <a:gs pos="100000">
                <a:srgbClr val="F4FFE6">
                  <a:alpha val="0"/>
                </a:srgbClr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?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5" name="CustomShape 14"/>
          <p:cNvSpPr/>
          <p:nvPr/>
        </p:nvSpPr>
        <p:spPr>
          <a:xfrm>
            <a:off x="1357200" y="5943600"/>
            <a:ext cx="913680" cy="913680"/>
          </a:xfrm>
          <a:prstGeom prst="irregularSeal1">
            <a:avLst/>
          </a:prstGeom>
          <a:gradFill rotWithShape="0">
            <a:gsLst>
              <a:gs pos="0">
                <a:srgbClr val="E3FBC2"/>
              </a:gs>
              <a:gs pos="100000">
                <a:srgbClr val="F4FFE6">
                  <a:alpha val="0"/>
                </a:srgbClr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?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2051640" y="404640"/>
            <a:ext cx="6645240" cy="1070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Как учить?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4F81BD"/>
              </a:buClr>
              <a:buFont typeface="Arial"/>
              <a:buChar char="•"/>
            </a:pPr>
            <a:r>
              <a:rPr lang="ru-RU" sz="4000" b="0" strike="noStrike" spc="-1">
                <a:solidFill>
                  <a:srgbClr val="4F81BD"/>
                </a:solidFill>
                <a:latin typeface="Calibri"/>
              </a:rPr>
              <a:t>Формирование функциональной грамотности –это задача, которую не может решить отдельно взятый учитель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4F81BD"/>
              </a:buClr>
              <a:buFont typeface="Arial"/>
              <a:buChar char="•"/>
            </a:pPr>
            <a:r>
              <a:rPr lang="ru-RU" sz="4000" b="0" strike="noStrike" spc="-1">
                <a:solidFill>
                  <a:srgbClr val="4F81BD"/>
                </a:solidFill>
                <a:latin typeface="Calibri"/>
              </a:rPr>
              <a:t>Процесс формирования ФГ не может быть набором отдельных уроков или набором отдельных заданий, этот процесс логично и системно должен быть вшит в учебную программу как обязательная составляющая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8" name="Рисунок 3"/>
          <p:cNvPicPr/>
          <p:nvPr/>
        </p:nvPicPr>
        <p:blipFill>
          <a:blip r:embed="rId2" cstate="print"/>
          <a:stretch/>
        </p:blipFill>
        <p:spPr>
          <a:xfrm>
            <a:off x="467640" y="260640"/>
            <a:ext cx="1223640" cy="122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2051640" y="404640"/>
            <a:ext cx="6645240" cy="1070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"/>
              </a:rPr>
              <a:t>Что делать?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500"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4F81BD"/>
              </a:buClr>
              <a:buFont typeface="Arial"/>
              <a:buChar char="•"/>
            </a:pPr>
            <a:r>
              <a:rPr lang="ru-RU" sz="4000" b="0" strike="noStrike" spc="-1">
                <a:solidFill>
                  <a:srgbClr val="4F81BD"/>
                </a:solidFill>
                <a:latin typeface="Calibri"/>
              </a:rPr>
              <a:t>Реализация педагогических практик развивающего обучения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4F81BD"/>
              </a:buClr>
              <a:buFont typeface="Arial"/>
              <a:buChar char="•"/>
            </a:pPr>
            <a:r>
              <a:rPr lang="ru-RU" sz="4000" b="0" strike="noStrike" spc="-1">
                <a:solidFill>
                  <a:srgbClr val="4F81BD"/>
                </a:solidFill>
                <a:latin typeface="Calibri"/>
              </a:rPr>
              <a:t>Внедрение новой системы учебных заданий и учебных ситуаций, ориентированных на формирование функциональной грамотности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4F81BD"/>
              </a:buClr>
              <a:buFont typeface="Arial"/>
              <a:buChar char="•"/>
            </a:pPr>
            <a:r>
              <a:rPr lang="ru-RU" sz="4000" b="0" strike="noStrike" spc="-1">
                <a:solidFill>
                  <a:srgbClr val="4F81BD"/>
                </a:solidFill>
                <a:latin typeface="Calibri"/>
              </a:rPr>
              <a:t>Повышение квалификации учителей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Рисунок 3"/>
          <p:cNvPicPr/>
          <p:nvPr/>
        </p:nvPicPr>
        <p:blipFill>
          <a:blip r:embed="rId2" cstate="print"/>
          <a:stretch/>
        </p:blipFill>
        <p:spPr>
          <a:xfrm>
            <a:off x="467640" y="260640"/>
            <a:ext cx="1223640" cy="122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691640" y="274680"/>
            <a:ext cx="6994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4F81BD"/>
                </a:solidFill>
                <a:latin typeface="Calibri"/>
              </a:rPr>
              <a:t>Проблемное поле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457200" y="18554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000" lnSpcReduction="20000"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4F81BD"/>
                </a:solidFill>
                <a:latin typeface="Calibri"/>
              </a:rPr>
              <a:t>непринятие учителем </a:t>
            </a:r>
            <a:r>
              <a:rPr lang="ru-RU" sz="3200" b="1" strike="noStrike" spc="-1">
                <a:solidFill>
                  <a:srgbClr val="4F81BD"/>
                </a:solidFill>
                <a:latin typeface="Calibri"/>
              </a:rPr>
              <a:t>ЗАЧЕМ?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4F81BD"/>
                </a:solidFill>
                <a:latin typeface="Calibri"/>
              </a:rPr>
              <a:t>незнание инструментов </a:t>
            </a:r>
            <a:r>
              <a:rPr lang="ru-RU" sz="3200" b="1" strike="noStrike" spc="-1">
                <a:solidFill>
                  <a:srgbClr val="4F81BD"/>
                </a:solidFill>
                <a:latin typeface="Calibri"/>
              </a:rPr>
              <a:t>КАК?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4F81BD"/>
                </a:solidFill>
                <a:latin typeface="Calibri"/>
              </a:rPr>
              <a:t>отсутствие навыков у детей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4F81BD"/>
                </a:solidFill>
                <a:latin typeface="Calibri"/>
              </a:rPr>
              <a:t>стихийное формирования функциональной грамотности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4F81BD"/>
                </a:solidFill>
                <a:latin typeface="Calibri"/>
              </a:rPr>
              <a:t>непонимание родителей 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4F81BD"/>
                </a:solidFill>
                <a:latin typeface="Calibri"/>
              </a:rPr>
              <a:t>несоответствие заданий учебных предметов заданиям международных исследований (TIMSS, PIRLS)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4F81BD"/>
                </a:solidFill>
                <a:latin typeface="Calibri"/>
              </a:rPr>
              <a:t>отсутствие необходимых учебно-методических материалов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Рисунок 3"/>
          <p:cNvPicPr/>
          <p:nvPr/>
        </p:nvPicPr>
        <p:blipFill>
          <a:blip r:embed="rId2" cstate="print"/>
          <a:stretch/>
        </p:blipFill>
        <p:spPr>
          <a:xfrm>
            <a:off x="467640" y="260640"/>
            <a:ext cx="1223640" cy="122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2051640" y="404640"/>
            <a:ext cx="6645240" cy="1070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1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70C0"/>
                </a:solidFill>
                <a:latin typeface="Calibri"/>
              </a:rPr>
              <a:t>Главные элементы формирования ФГ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4F81BD"/>
              </a:buClr>
              <a:buFont typeface="Arial"/>
              <a:buChar char="•"/>
            </a:pPr>
            <a:r>
              <a:rPr lang="ru-RU" sz="4000" b="0" strike="noStrike" spc="-1">
                <a:solidFill>
                  <a:srgbClr val="4F81BD"/>
                </a:solidFill>
                <a:latin typeface="Calibri"/>
              </a:rPr>
              <a:t>Качество школьного образования определяется </a:t>
            </a:r>
            <a:r>
              <a:rPr lang="ru-RU" sz="4000" b="0" u="sng" strike="noStrike" spc="-1">
                <a:solidFill>
                  <a:srgbClr val="4F81BD"/>
                </a:solidFill>
                <a:uFillTx/>
                <a:latin typeface="Calibri"/>
              </a:rPr>
              <a:t>качеством профессиональной подготовки учителя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4F81BD"/>
              </a:buClr>
              <a:buFont typeface="Arial"/>
              <a:buChar char="•"/>
            </a:pPr>
            <a:r>
              <a:rPr lang="ru-RU" sz="4000" b="0" strike="noStrike" spc="-1">
                <a:solidFill>
                  <a:srgbClr val="4F81BD"/>
                </a:solidFill>
                <a:latin typeface="Calibri"/>
              </a:rPr>
              <a:t>Качество образовательных достижения ученика определяется </a:t>
            </a:r>
            <a:r>
              <a:rPr lang="ru-RU" sz="4000" b="0" u="sng" strike="noStrike" spc="-1">
                <a:solidFill>
                  <a:srgbClr val="4F81BD"/>
                </a:solidFill>
                <a:uFillTx/>
                <a:latin typeface="Calibri"/>
              </a:rPr>
              <a:t>качеством учебных заданий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Рисунок 3"/>
          <p:cNvPicPr/>
          <p:nvPr/>
        </p:nvPicPr>
        <p:blipFill>
          <a:blip r:embed="rId2" cstate="print"/>
          <a:stretch/>
        </p:blipFill>
        <p:spPr>
          <a:xfrm>
            <a:off x="467640" y="260640"/>
            <a:ext cx="1223640" cy="122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2051640" y="404640"/>
            <a:ext cx="6645240" cy="1070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pc="-1" dirty="0">
                <a:solidFill>
                  <a:srgbClr val="0070C0"/>
                </a:solidFill>
                <a:latin typeface="Calibri"/>
              </a:rPr>
              <a:t>У</a:t>
            </a:r>
            <a:r>
              <a:rPr lang="ru-RU" sz="4400" b="1" spc="-1" dirty="0" smtClean="0">
                <a:solidFill>
                  <a:srgbClr val="0070C0"/>
                </a:solidFill>
                <a:latin typeface="Calibri"/>
              </a:rPr>
              <a:t>правленческий цикл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4F81BD"/>
              </a:buClr>
              <a:buFont typeface="Arial"/>
              <a:buChar char="•"/>
            </a:pPr>
            <a:r>
              <a:rPr lang="ru-RU" sz="4000" b="0" strike="noStrike" spc="-1" dirty="0" smtClean="0">
                <a:solidFill>
                  <a:srgbClr val="4F81BD"/>
                </a:solidFill>
                <a:latin typeface="Calibri"/>
              </a:rPr>
              <a:t>Анализ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4F81BD"/>
              </a:buClr>
              <a:buFont typeface="Arial"/>
              <a:buChar char="•"/>
            </a:pPr>
            <a:r>
              <a:rPr lang="ru-RU" sz="4000" spc="-1" dirty="0" smtClean="0">
                <a:solidFill>
                  <a:srgbClr val="4F81BD"/>
                </a:solidFill>
                <a:latin typeface="Calibri"/>
              </a:rPr>
              <a:t>Постановка целей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4F81BD"/>
              </a:buClr>
              <a:buFont typeface="Arial"/>
              <a:buChar char="•"/>
            </a:pPr>
            <a:r>
              <a:rPr lang="ru-RU" sz="4000" b="0" strike="noStrike" spc="-1" dirty="0" smtClean="0">
                <a:solidFill>
                  <a:srgbClr val="4F81BD"/>
                </a:solidFill>
                <a:latin typeface="Calibri"/>
              </a:rPr>
              <a:t>Мотивация </a:t>
            </a: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4F81BD"/>
              </a:buClr>
              <a:buFont typeface="Arial"/>
              <a:buChar char="•"/>
            </a:pPr>
            <a:r>
              <a:rPr lang="ru-RU" sz="4000" b="0" strike="noStrike" spc="-1" dirty="0" smtClean="0">
                <a:solidFill>
                  <a:srgbClr val="4F81BD"/>
                </a:solidFill>
                <a:latin typeface="Calibri"/>
              </a:rPr>
              <a:t>Планирование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4F81BD"/>
              </a:buClr>
              <a:buFont typeface="Arial"/>
              <a:buChar char="•"/>
            </a:pPr>
            <a:r>
              <a:rPr lang="ru-RU" sz="4000" spc="-1" dirty="0" smtClean="0">
                <a:solidFill>
                  <a:srgbClr val="4F81BD"/>
                </a:solidFill>
                <a:latin typeface="Calibri"/>
              </a:rPr>
              <a:t>Организация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4F81BD"/>
              </a:buClr>
              <a:buFont typeface="Arial"/>
              <a:buChar char="•"/>
            </a:pPr>
            <a:r>
              <a:rPr lang="ru-RU" sz="4000" b="0" strike="noStrike" spc="-1" dirty="0" smtClean="0">
                <a:solidFill>
                  <a:srgbClr val="4F81BD"/>
                </a:solidFill>
                <a:latin typeface="Calibri"/>
              </a:rPr>
              <a:t>Контроль</a:t>
            </a: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Рисунок 3"/>
          <p:cNvPicPr/>
          <p:nvPr/>
        </p:nvPicPr>
        <p:blipFill>
          <a:blip r:embed="rId2" cstate="print"/>
          <a:stretch/>
        </p:blipFill>
        <p:spPr>
          <a:xfrm>
            <a:off x="467640" y="260640"/>
            <a:ext cx="1223640" cy="122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323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качеством образования</dc:title>
  <dc:subject/>
  <dc:creator>user</dc:creator>
  <dc:description/>
  <cp:lastModifiedBy>user</cp:lastModifiedBy>
  <cp:revision>128</cp:revision>
  <dcterms:created xsi:type="dcterms:W3CDTF">2022-08-15T09:03:12Z</dcterms:created>
  <dcterms:modified xsi:type="dcterms:W3CDTF">2024-11-13T12:39:47Z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